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6" r:id="rId2"/>
    <p:sldId id="507" r:id="rId3"/>
    <p:sldId id="567" r:id="rId4"/>
    <p:sldId id="563" r:id="rId5"/>
    <p:sldId id="551" r:id="rId6"/>
    <p:sldId id="555" r:id="rId7"/>
    <p:sldId id="564" r:id="rId8"/>
  </p:sldIdLst>
  <p:sldSz cx="9144000" cy="5143500" type="screen16x9"/>
  <p:notesSz cx="6797675" cy="9929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3333"/>
    <a:srgbClr val="5490B8"/>
    <a:srgbClr val="0033CC"/>
    <a:srgbClr val="57B9E6"/>
    <a:srgbClr val="A3A3A3"/>
    <a:srgbClr val="969696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3021" autoAdjust="0"/>
  </p:normalViewPr>
  <p:slideViewPr>
    <p:cSldViewPr>
      <p:cViewPr>
        <p:scale>
          <a:sx n="152" d="100"/>
          <a:sy n="152" d="100"/>
        </p:scale>
        <p:origin x="-58" y="1277"/>
      </p:cViewPr>
      <p:guideLst>
        <p:guide orient="horz" pos="216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4ECBA25-7BD2-4A9E-B742-FB550E83BE02}" type="datetimeFigureOut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2766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098" y="9432766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662BE0-FF55-4B27-8ADE-99CF871869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048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8356703-BF08-407A-8596-25F6782E3F25}" type="datetimeFigureOut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0" tIns="45506" rIns="91010" bIns="4550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6383"/>
            <a:ext cx="5438464" cy="4468654"/>
          </a:xfrm>
          <a:prstGeom prst="rect">
            <a:avLst/>
          </a:prstGeom>
        </p:spPr>
        <p:txBody>
          <a:bodyPr vert="horz" lIns="91010" tIns="45506" rIns="91010" bIns="45506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2766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098" y="9432766"/>
            <a:ext cx="2944958" cy="495458"/>
          </a:xfrm>
          <a:prstGeom prst="rect">
            <a:avLst/>
          </a:prstGeom>
        </p:spPr>
        <p:txBody>
          <a:bodyPr vert="horz" lIns="91010" tIns="45506" rIns="91010" bIns="45506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A6C0249-A946-4826-9914-70CEA115B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875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19" indent="-2832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630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042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6453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7265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077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89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9701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0EF038-15DF-49C0-B24E-0D505B054A48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38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19" indent="-2832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630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042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6453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7265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077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89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9701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8EDD9-5F7B-4EF5-B5A0-2066D7767B8A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47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19" indent="-2832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630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042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6453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7265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077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89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9701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47772F-835E-442D-978F-A7FF7186046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25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19" indent="-2832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630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042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6453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7265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077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89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9701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47772F-835E-442D-978F-A7FF7186046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25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19" indent="-2832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630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042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6453" indent="-227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7265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077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89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9701" indent="-2272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47772F-835E-442D-978F-A7FF7186046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2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18766-8376-4BD5-B67D-89A5109A11D9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22670-3AAD-4410-9531-33579DC45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93738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AB860-55D8-4CDE-A0FA-49779BCC81BD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90D58-CE60-446D-AA5F-D73EC6435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302661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01DBF-98DC-4E6F-B61A-4E75767A79C2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2F34E-8E78-4107-A0F0-CCE5052C55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546837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80F15-7C75-4109-BBDE-F9BA7D3D07AD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10E17-6D62-41A9-878E-B33E703DD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4011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340F1-7F19-4740-B42E-BB94E44B8D8E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C5FA7-5A06-46DE-8A5A-4F33113C2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493109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7B3C0-4C11-4BEC-84B1-5314186F62E5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728CE-D0C0-41A1-983D-F3AE603A10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516032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72D94-5446-4998-BE68-8D5742EC51AF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9AB64-8065-4C14-9A2E-57B97E228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90506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5D51-3223-41F0-A970-9542939258CE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78131-E8C4-4F86-B4A3-2629C8922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571995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25A16-AE55-413C-9131-D3A6D217FAA1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54E74-3FEA-4828-A6B2-795B158E6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82251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20491-0300-4AE5-B5BC-1B45F5EF5ABE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1ED8B-8FAA-426C-AD92-40C9F4CCB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08351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DFF01-8AA2-4E27-B508-136628B0D46E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54AD-3BC1-43CD-99ED-558032BC8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16641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2514D7-8648-4CC5-B17C-BAD5D41ADA24}" type="datetime1">
              <a:rPr lang="ru-RU"/>
              <a:pPr>
                <a:defRPr/>
              </a:pPr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Слайд из ??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76694D-0C34-4D4A-AA3D-10A924E5C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720725" y="141685"/>
            <a:ext cx="7883525" cy="359569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ЭЛЕКТРОННЫЕ УСЛУГИ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+mn-lt"/>
              </a:rPr>
              <a:t>В СФЕРЕ ОБРАЗОВАНИЯ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24" y="1312623"/>
            <a:ext cx="8568952" cy="2554545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 extrusionH="76200">
            <a:extrusionClr>
              <a:srgbClr val="333333"/>
            </a:extrusionClr>
          </a:sp3d>
        </p:spPr>
        <p:txBody>
          <a:bodyPr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3200" b="1" spc="1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Об организации приема детей в первые классы </a:t>
            </a:r>
          </a:p>
          <a:p>
            <a:pPr algn="ctr">
              <a:defRPr/>
            </a:pPr>
            <a:r>
              <a:rPr lang="ru-RU" sz="3200" b="1" spc="1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муниципальных </a:t>
            </a:r>
            <a:r>
              <a:rPr lang="ru-RU" sz="3200" b="1" spc="1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образовательных </a:t>
            </a:r>
            <a:r>
              <a:rPr lang="ru-RU" sz="3200" b="1" spc="1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организаций городского округа Самара в 2025 </a:t>
            </a:r>
            <a:r>
              <a:rPr lang="ru-RU" sz="3200" b="1" spc="1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году</a:t>
            </a:r>
          </a:p>
        </p:txBody>
      </p:sp>
      <p:pic>
        <p:nvPicPr>
          <p:cNvPr id="2052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8853"/>
            <a:ext cx="9144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0" y="1006079"/>
            <a:ext cx="9144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0" y="4157663"/>
            <a:ext cx="9144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241"/>
            <a:ext cx="9144000" cy="64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25"/>
          <p:cNvSpPr txBox="1">
            <a:spLocks noChangeArrowheads="1"/>
          </p:cNvSpPr>
          <p:nvPr/>
        </p:nvSpPr>
        <p:spPr bwMode="auto">
          <a:xfrm>
            <a:off x="6156326" y="4462463"/>
            <a:ext cx="1008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077" name="Прямоугольник 2"/>
          <p:cNvSpPr>
            <a:spLocks noChangeArrowheads="1"/>
          </p:cNvSpPr>
          <p:nvPr/>
        </p:nvSpPr>
        <p:spPr bwMode="auto">
          <a:xfrm>
            <a:off x="-19050" y="628651"/>
            <a:ext cx="9144000" cy="34009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№ 273-ФЗ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Минпросвещения России от 02.09.2020 № 458 (в редакции от 30.08.2023)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Порядка приема на обучение по образовательным программам начального общего, основного общего и среднего общего образования»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ctr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Самарской области от 27 марта 2024 г. 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210-од</a:t>
            </a:r>
            <a:b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административного регламента предоставления министерством образования и науки Самарской области государственной услуги "Прием заявлений о зачислении в государственные и муниципальные образовательные организации Самарской области, реализующие программы общего образования"</a:t>
            </a:r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 на обучение в конкретную организацию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осуществляющую образовательную деятельность по образовательным программам начального общего, основного общего и среднего общего образования (в части, не урегулированной законодательством об образовании)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530224" y="-17167"/>
            <a:ext cx="8506271" cy="71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chemeClr val="bg1"/>
                </a:solidFill>
                <a:cs typeface="Arial" pitchFamily="34" charset="0"/>
              </a:rPr>
              <a:t>Нормативная правовая база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99532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презентации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6438"/>
            <a:ext cx="8229600" cy="34954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приема в 1 класс в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79512" y="483518"/>
            <a:ext cx="8856984" cy="4536504"/>
          </a:xfrm>
        </p:spPr>
        <p:txBody>
          <a:bodyPr/>
          <a:lstStyle/>
          <a:p>
            <a:pPr marL="0" indent="0" algn="just">
              <a:buNone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Федеральный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28.12.2024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544-ФЗ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статьи 67 и 78 Федерального закона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в Российской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 (вступает в силу с 01.04.2025)</a:t>
            </a:r>
          </a:p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ностранные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принимаются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обучение: 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условии предъявления документа, подтверждающего законность их нахождения на территории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условии успешного прохождения на бесплатной основе в государственной или муниципальной общеобразовательной организации тестирования на знание русского языка, достаточное для освоения указанных образовательных программ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(лица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прошедшие тестирование на знание русского языка, достаточное для освоения образовательных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допускаются до освоения указанных образовательных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невыполнении указанных условий иностранным гражданам отказывается в прием на обучение.</a:t>
            </a:r>
          </a:p>
          <a:p>
            <a:pPr marL="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 первоочередной, внеочередной или преимущественной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для зачисления в 1 класс будет доступен новый функционал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отложенной (автоматической)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черновика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момент открытия записи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школу. 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будет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доступен только во время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предзаполнения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черновика (с момента открытия формы и до старта записи в школу).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90D58-CE60-446D-AA5F-D73EC64356C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00049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презентации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6438"/>
            <a:ext cx="8229600" cy="34954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приема в 1 класс в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79512" y="588181"/>
            <a:ext cx="5328592" cy="37444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заявителей, подающих через ЕПГУ заявления о приеме детей, сестры или братья которых обучаются в той же школе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подачи заявления на ЕПГУ необходимо: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преимущественное право для зачисления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ребенка;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школу;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данные о брате или сестре, учащихся в выбранной школе: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имя, отчество (при наличии) и дата рождения брата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сестры.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90D58-CE60-446D-AA5F-D73EC64356C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E767245-D1D9-4A35-BCD2-E8ACEDB48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3518"/>
            <a:ext cx="3125355" cy="442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53551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240"/>
            <a:ext cx="91440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одзаголовок 2"/>
          <p:cNvSpPr txBox="1">
            <a:spLocks/>
          </p:cNvSpPr>
          <p:nvPr/>
        </p:nvSpPr>
        <p:spPr bwMode="auto">
          <a:xfrm>
            <a:off x="190501" y="34102"/>
            <a:ext cx="88566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Способы подачи заявлений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0501" y="417483"/>
            <a:ext cx="88566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электронной форме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(электронное обращение) посредством федеральной государственной информационной системы «Единый портал государственных и муниципальных услуг (функций)» (далее - ЕПГУ).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предзаполнение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заявлений гражданами на ЕПГУ.</a:t>
            </a:r>
          </a:p>
          <a:p>
            <a:pPr algn="just"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 в образовательную организацию, реализующую основные общеобразовательные программы (далее – ОО)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бумажном носителе.</a:t>
            </a:r>
          </a:p>
          <a:p>
            <a:pPr algn="just"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операторов почтовой связи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заказным письмом в ОО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уведомлением о вручении.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579862"/>
            <a:ext cx="2488307" cy="14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65546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240"/>
            <a:ext cx="91440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одзаголовок 2"/>
          <p:cNvSpPr txBox="1">
            <a:spLocks/>
          </p:cNvSpPr>
          <p:nvPr/>
        </p:nvSpPr>
        <p:spPr bwMode="auto">
          <a:xfrm>
            <a:off x="190940" y="2122"/>
            <a:ext cx="88566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Контрольные точки приемной кампании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2025 </a:t>
            </a:r>
            <a:r>
              <a:rPr lang="ru-RU" alt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года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(1 волна)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7842" y="429390"/>
            <a:ext cx="862463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 личных кабинетах на ЕПГУ черновиков заявлений о приеме в 1 класс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17.03.2025.</a:t>
            </a:r>
            <a:endParaRPr lang="ru-RU" sz="15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8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заявлений в 1 классы на всей территории Самарской области для всех ОО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(09:00 по местному времени).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9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и регистрация (в модуле «Е-услуги. Образование») заявлений, подаваемых лично или почтой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9:00.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8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регистрации заявлений в 1 классы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30.06.2025.</a:t>
            </a:r>
            <a:endParaRPr lang="ru-RU" sz="15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8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Опубликование на официальных сайтах ОО (раздел «Прием в 1 класс») и информационных стендах в ОО Реестров зарегистрированных заявлений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02.04.2025;</a:t>
            </a:r>
            <a:r>
              <a:rPr lang="ru-RU" sz="1500" i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реестра – в течение суток после регистрации новых заявлений.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800" i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ОО с родителями по сверке данных, указанных в заявлении, с оригиналами подтверждающих документов 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30.06.2025.</a:t>
            </a:r>
            <a:endParaRPr lang="ru-RU" sz="15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ru-RU" sz="8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ru-RU" sz="15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решений по всем зарегистрированным заявлениям:</a:t>
            </a:r>
          </a:p>
          <a:p>
            <a:pPr lvl="1" algn="just">
              <a:buClr>
                <a:srgbClr val="C00000"/>
              </a:buClr>
              <a:defRPr/>
            </a:pP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поступившим в ОО, </a:t>
            </a:r>
            <a:r>
              <a:rPr lang="ru-RU" sz="1500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за всем </a:t>
            </a:r>
            <a:r>
              <a:rPr lang="ru-RU" sz="1500" u="sng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муниципалитетом </a:t>
            </a:r>
            <a:r>
              <a:rPr lang="ru-RU" sz="15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01.07.2025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14:00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>
              <a:buClr>
                <a:srgbClr val="C00000"/>
              </a:buClr>
              <a:defRPr/>
            </a:pP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поступившим в ОО, </a:t>
            </a:r>
            <a:r>
              <a:rPr lang="ru-RU" sz="1500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за конкретными адресами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02.07.2025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03.07.2025 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</a:t>
            </a:r>
            <a:r>
              <a:rPr lang="ru-RU" sz="15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14:00</a:t>
            </a:r>
            <a:r>
              <a:rPr lang="ru-RU" sz="15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04369520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Подложка для презентации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240"/>
            <a:ext cx="91440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одзаголовок 2"/>
          <p:cNvSpPr txBox="1">
            <a:spLocks/>
          </p:cNvSpPr>
          <p:nvPr/>
        </p:nvSpPr>
        <p:spPr bwMode="auto">
          <a:xfrm>
            <a:off x="190940" y="2122"/>
            <a:ext cx="88566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Контрольные точки приемной кампании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2025 </a:t>
            </a:r>
            <a:r>
              <a:rPr lang="ru-RU" alt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года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(2 волна)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8960" y="555526"/>
            <a:ext cx="84806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сведений о количестве свободных мест для приема на официальных сайтах ОО (раздел «Прием в 1 класс») и информационных стендах в ОО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05.07.2025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i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заявлений о приеме на свободные места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9:00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06.07.2025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05.09.2025.</a:t>
            </a:r>
            <a:endParaRPr lang="ru-RU" sz="16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Опубликование на официальных сайтах ОО (раздел «Прием в 1 класс») и информационных стендах в ОО Реестров зарегистрированных заявлений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07.07.2025;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реестра – в течение суток после регистрации новых заявлений.</a:t>
            </a:r>
          </a:p>
          <a:p>
            <a:pPr algn="just">
              <a:defRPr/>
            </a:pPr>
            <a:endParaRPr lang="ru-RU" sz="1600" i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ОО с родителями по сверке данных, указанных в заявлении, с оригиналами подтверждающих документов (по заявлениям, зарегистрированным с 06.07.2024)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06.07.2025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spc="-2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05.09.2025.</a:t>
            </a:r>
            <a:endParaRPr lang="ru-RU" sz="16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spc="-2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решений по всем зарегистрированным заявлениям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spc="-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5 рабочих дней после приема заявления о приеме на обучение и представленных документов. </a:t>
            </a:r>
          </a:p>
        </p:txBody>
      </p:sp>
    </p:spTree>
    <p:extLst>
      <p:ext uri="{BB962C8B-B14F-4D97-AF65-F5344CB8AC3E}">
        <p14:creationId xmlns:p14="http://schemas.microsoft.com/office/powerpoint/2010/main" val="2218007594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34662</TotalTime>
  <Words>750</Words>
  <Application>Microsoft Office PowerPoint</Application>
  <PresentationFormat>Экран (16:9)</PresentationFormat>
  <Paragraphs>68</Paragraphs>
  <Slides>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Особенности приема в 1 класс в 2025 году</vt:lpstr>
      <vt:lpstr>Особенности приема в 1 класс в 2025 году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Alekseenko</dc:creator>
  <cp:lastModifiedBy>Svetlana</cp:lastModifiedBy>
  <cp:revision>1435</cp:revision>
  <cp:lastPrinted>2024-02-14T08:05:05Z</cp:lastPrinted>
  <dcterms:created xsi:type="dcterms:W3CDTF">2011-08-02T12:15:49Z</dcterms:created>
  <dcterms:modified xsi:type="dcterms:W3CDTF">2025-03-13T13:07:01Z</dcterms:modified>
</cp:coreProperties>
</file>